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51435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omic Neue" panose="020B0604020202020204" charset="0"/>
      <p:regular r:id="rId17"/>
      <p:bold r:id="rId18"/>
    </p:embeddedFont>
    <p:embeddedFont>
      <p:font typeface="Livvic" panose="020B0604020202020204" charset="0"/>
      <p:bold r:id="rId19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CA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7" d="100"/>
          <a:sy n="87" d="100"/>
        </p:scale>
        <p:origin x="6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7567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office@wzps.co.uk" TargetMode="External"/><Relationship Id="rId5" Type="http://schemas.openxmlformats.org/officeDocument/2006/relationships/hyperlink" Target="mailto:vicki.bell@wzps.co.uk" TargetMode="Externa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7718738a-e460-437d-9880-7467d745a2a7" descr="/home/forge/chalkie-production-workers-2/releases/77287117/backend/storage/app/render-specs/eec89dfb-0a3f-4152-97c4-5e286a884abb/img_636d2854c64ab365e3b294243a59336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163" y="1211580"/>
            <a:ext cx="3657600" cy="3657600"/>
          </a:xfrm>
          <a:prstGeom prst="roundRect">
            <a:avLst>
              <a:gd name="adj" fmla="val 3750"/>
            </a:avLst>
          </a:prstGeom>
        </p:spPr>
      </p:pic>
      <p:sp>
        <p:nvSpPr>
          <p:cNvPr id="3" name="0465b44a-2aa2-4f90-8dbc-02f4ec5d24fe"/>
          <p:cNvSpPr/>
          <p:nvPr/>
        </p:nvSpPr>
        <p:spPr>
          <a:xfrm>
            <a:off x="3913633" y="1300734"/>
            <a:ext cx="5305806" cy="1243584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3240" b="1" dirty="0">
                <a:solidFill>
                  <a:srgbClr val="342A21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Welcome to Hobby Class</a:t>
            </a:r>
          </a:p>
          <a:p>
            <a:pPr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3240" b="1" dirty="0">
                <a:solidFill>
                  <a:srgbClr val="342A21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Year 5/6</a:t>
            </a:r>
            <a:endParaRPr lang="en-US" sz="3240" dirty="0"/>
          </a:p>
        </p:txBody>
      </p:sp>
      <p:sp>
        <p:nvSpPr>
          <p:cNvPr id="4" name="44e421f0-bc2b-4337-9db8-2fa1c054c739"/>
          <p:cNvSpPr/>
          <p:nvPr/>
        </p:nvSpPr>
        <p:spPr>
          <a:xfrm>
            <a:off x="4417467" y="2671877"/>
            <a:ext cx="3829050" cy="73152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Your guide to an exciting and successful year ahead.</a:t>
            </a:r>
            <a:endParaRPr lang="en-US" sz="1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ACC9C1C-ABAF-43BA-ADC4-F7617EE622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8310" y="239412"/>
            <a:ext cx="1035103" cy="30481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A7F9441-B054-4B3D-B002-BADD55EA43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03412" y="290215"/>
            <a:ext cx="821131" cy="44993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eb5d7f7-36da-488e-a24e-26bccf577d17" descr="/home/forge/chalkie-production-workers-2/releases/77287117/backend/storage/app/render-specs/eec89dfb-0a3f-4152-97c4-5e286a884abb/img_0dda33b4fcd5a276bb581d045e6703d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7850" y="0"/>
            <a:ext cx="3486150" cy="5143500"/>
          </a:xfrm>
          <a:prstGeom prst="roundRect">
            <a:avLst>
              <a:gd name="adj" fmla="val 3934"/>
            </a:avLst>
          </a:prstGeom>
        </p:spPr>
      </p:pic>
      <p:sp>
        <p:nvSpPr>
          <p:cNvPr id="3" name="2844b959-cf7a-4b3c-b624-a499f4768704"/>
          <p:cNvSpPr/>
          <p:nvPr/>
        </p:nvSpPr>
        <p:spPr>
          <a:xfrm>
            <a:off x="285750" y="592988"/>
            <a:ext cx="5143500" cy="603504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rgbClr val="342A21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The Year Ahead</a:t>
            </a:r>
            <a:endParaRPr lang="en-US" sz="2880" dirty="0"/>
          </a:p>
        </p:txBody>
      </p:sp>
      <p:sp>
        <p:nvSpPr>
          <p:cNvPr id="4" name="d89aac19-3422-41f1-81f1-6d6e59e877e1"/>
          <p:cNvSpPr/>
          <p:nvPr/>
        </p:nvSpPr>
        <p:spPr>
          <a:xfrm>
            <a:off x="336957" y="1725016"/>
            <a:ext cx="5143500" cy="105156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We want every child to leave with three things:</a:t>
            </a:r>
            <a:endParaRPr lang="en-US" sz="180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Confidence — trying, explaining, asking questions and learning from mistakes.</a:t>
            </a:r>
            <a:endParaRPr lang="en-US" sz="180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Progress — knowing more, remembering more and becoming increasingly independent.</a:t>
            </a:r>
            <a:endParaRPr lang="en-US" sz="180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Readiness — the skills, habits and resilience needed for secondary school.</a:t>
            </a:r>
            <a:endParaRPr lang="en-US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1e0fc26-82c3-4400-bbb6-de1cbdc8ca11" descr="/home/forge/chalkie-production-workers-2/releases/77287117/backend/storage/app/render-specs/eec89dfb-0a3f-4152-97c4-5e286a884abb/img_3fd598181820427085f2803c53fc5ac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3510" y="902970"/>
            <a:ext cx="3829050" cy="4069080"/>
          </a:xfrm>
          <a:prstGeom prst="roundRect">
            <a:avLst>
              <a:gd name="adj" fmla="val 3582"/>
            </a:avLst>
          </a:prstGeom>
        </p:spPr>
      </p:pic>
      <p:sp>
        <p:nvSpPr>
          <p:cNvPr id="3" name="5458ecd8-db00-4548-a9ab-e776db769f66"/>
          <p:cNvSpPr/>
          <p:nvPr/>
        </p:nvSpPr>
        <p:spPr>
          <a:xfrm>
            <a:off x="285750" y="171450"/>
            <a:ext cx="8572500" cy="603504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rgbClr val="342A21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Our Golden Rules</a:t>
            </a:r>
            <a:endParaRPr lang="en-US" sz="2880" dirty="0"/>
          </a:p>
        </p:txBody>
      </p:sp>
      <p:sp>
        <p:nvSpPr>
          <p:cNvPr id="4" name="a8e5177d-e4d1-4009-a42e-2b6f6c492689"/>
          <p:cNvSpPr/>
          <p:nvPr/>
        </p:nvSpPr>
        <p:spPr>
          <a:xfrm>
            <a:off x="285750" y="788670"/>
            <a:ext cx="4572000" cy="137160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At Westonzoyland, our classroom runs on kindness, teamwork, and mutual respect every day.</a:t>
            </a:r>
            <a:endParaRPr lang="en-US" sz="180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Respect everyone's right to learn</a:t>
            </a:r>
            <a:endParaRPr lang="en-US" sz="180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Care for our school environment</a:t>
            </a:r>
            <a:endParaRPr lang="en-US" sz="180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Move calmly, politely, and safely</a:t>
            </a:r>
            <a:endParaRPr lang="en-US" sz="1800" dirty="0"/>
          </a:p>
        </p:txBody>
      </p:sp>
      <p:sp>
        <p:nvSpPr>
          <p:cNvPr id="5" name="224dd0eb-06a4-44f5-a7fb-93b62f7fd014_card"/>
          <p:cNvSpPr/>
          <p:nvPr/>
        </p:nvSpPr>
        <p:spPr>
          <a:xfrm>
            <a:off x="285750" y="2971800"/>
            <a:ext cx="4572000" cy="1184148"/>
          </a:xfrm>
          <a:prstGeom prst="roundRect">
            <a:avLst>
              <a:gd name="adj" fmla="val 7722"/>
            </a:avLst>
          </a:prstGeom>
          <a:solidFill>
            <a:srgbClr val="E6F1FB"/>
          </a:solidFill>
          <a:ln w="11430">
            <a:solidFill>
              <a:srgbClr val="0B2F50">
                <a:alpha val="20000"/>
              </a:srgbClr>
            </a:solidFill>
            <a:prstDash val="solid"/>
          </a:ln>
        </p:spPr>
      </p:sp>
      <p:sp>
        <p:nvSpPr>
          <p:cNvPr id="6" name="224dd0eb-06a4-44f5-a7fb-93b62f7fd014_emoji"/>
          <p:cNvSpPr/>
          <p:nvPr/>
        </p:nvSpPr>
        <p:spPr>
          <a:xfrm>
            <a:off x="400050" y="3120390"/>
            <a:ext cx="365760" cy="411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160" dirty="0">
                <a:solidFill>
                  <a:srgbClr val="000000"/>
                </a:solidFill>
              </a:rPr>
              <a:t>🧠</a:t>
            </a:r>
            <a:endParaRPr lang="en-US" sz="2160" dirty="0"/>
          </a:p>
        </p:txBody>
      </p:sp>
      <p:sp>
        <p:nvSpPr>
          <p:cNvPr id="7" name="224dd0eb-06a4-44f5-a7fb-93b62f7fd014_text"/>
          <p:cNvSpPr/>
          <p:nvPr/>
        </p:nvSpPr>
        <p:spPr>
          <a:xfrm>
            <a:off x="765810" y="3086100"/>
            <a:ext cx="3977640" cy="9555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44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b="1" dirty="0">
                <a:solidFill>
                  <a:srgbClr val="0B2F50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Remember</a:t>
            </a:r>
            <a:endParaRPr lang="en-US" sz="1620" dirty="0"/>
          </a:p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dirty="0">
                <a:solidFill>
                  <a:srgbClr val="0B2F50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Treat others exactly as you would like to be treated yourself.</a:t>
            </a:r>
            <a:endParaRPr lang="en-US" sz="162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af4daa6-8ce7-4d9e-9115-aa4a3c226bd5" descr="/home/forge/chalkie-production-workers-2/releases/77287117/backend/storage/app/render-specs/eec89dfb-0a3f-4152-97c4-5e286a884abb/img_dd3006ac02727afe8ad448bd0fc901cc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190" y="2962656"/>
            <a:ext cx="4194810" cy="2057400"/>
          </a:xfrm>
          <a:prstGeom prst="roundRect">
            <a:avLst>
              <a:gd name="adj" fmla="val 6667"/>
            </a:avLst>
          </a:prstGeom>
        </p:spPr>
      </p:pic>
      <p:pic>
        <p:nvPicPr>
          <p:cNvPr id="3" name="260b3c22-93ba-4c4d-b2c4-9fa0f17d9483" descr="/home/forge/chalkie-production-workers-2/releases/77287117/backend/storage/app/render-specs/eec89dfb-0a3f-4152-97c4-5e286a884abb/img_9ee63bed981f403b0206dbf079c495ec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1738" y="2962656"/>
            <a:ext cx="4194810" cy="2057400"/>
          </a:xfrm>
          <a:prstGeom prst="roundRect">
            <a:avLst>
              <a:gd name="adj" fmla="val 6667"/>
            </a:avLst>
          </a:prstGeom>
        </p:spPr>
      </p:pic>
      <p:sp>
        <p:nvSpPr>
          <p:cNvPr id="4" name="afd394e3-01eb-4236-8bc7-5a73a945d8d8"/>
          <p:cNvSpPr/>
          <p:nvPr/>
        </p:nvSpPr>
        <p:spPr>
          <a:xfrm>
            <a:off x="285750" y="205740"/>
            <a:ext cx="8572500" cy="603504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rgbClr val="342A21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Our Weekly Routine</a:t>
            </a:r>
            <a:endParaRPr lang="en-US" sz="2880" dirty="0"/>
          </a:p>
        </p:txBody>
      </p:sp>
      <p:sp>
        <p:nvSpPr>
          <p:cNvPr id="5" name="e87d5ae8-f4a8-4dd8-bbd7-36916839df80"/>
          <p:cNvSpPr/>
          <p:nvPr/>
        </p:nvSpPr>
        <p:spPr>
          <a:xfrm>
            <a:off x="446685" y="1152144"/>
            <a:ext cx="4194810" cy="795528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b="1" dirty="0">
                <a:solidFill>
                  <a:srgbClr val="2F4629"/>
                </a:solidFill>
                <a:latin typeface="Comic Neue" pitchFamily="34" charset="0"/>
              </a:rPr>
              <a:t>Wednesdays</a:t>
            </a:r>
            <a:endParaRPr lang="en-US" sz="198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Science with </a:t>
            </a:r>
            <a:r>
              <a:rPr lang="en-US" sz="1800" dirty="0" err="1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Mrs</a:t>
            </a: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Hall.</a:t>
            </a:r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dirty="0">
                <a:solidFill>
                  <a:srgbClr val="2F4629"/>
                </a:solidFill>
                <a:latin typeface="Comic Neue" pitchFamily="34" charset="0"/>
              </a:rPr>
              <a:t>PE with </a:t>
            </a:r>
            <a:r>
              <a:rPr lang="en-US" dirty="0" err="1">
                <a:solidFill>
                  <a:srgbClr val="2F4629"/>
                </a:solidFill>
                <a:latin typeface="Comic Neue" pitchFamily="34" charset="0"/>
              </a:rPr>
              <a:t>Mr</a:t>
            </a:r>
            <a:r>
              <a:rPr lang="en-US" dirty="0">
                <a:solidFill>
                  <a:srgbClr val="2F4629"/>
                </a:solidFill>
                <a:latin typeface="Comic Neue" pitchFamily="34" charset="0"/>
              </a:rPr>
              <a:t> Hudson</a:t>
            </a:r>
            <a:endParaRPr lang="en-US" sz="1980" dirty="0"/>
          </a:p>
        </p:txBody>
      </p:sp>
      <p:sp>
        <p:nvSpPr>
          <p:cNvPr id="6" name="26b21aa8-4d93-4aba-927f-8a814d1724c6"/>
          <p:cNvSpPr/>
          <p:nvPr/>
        </p:nvSpPr>
        <p:spPr>
          <a:xfrm>
            <a:off x="4761738" y="1152144"/>
            <a:ext cx="4194810" cy="795528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b="1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Friday afternoons</a:t>
            </a:r>
            <a:endParaRPr lang="en-US" sz="198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b="1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Opportunities for sports</a:t>
            </a: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.</a:t>
            </a:r>
            <a:endParaRPr lang="en-US" sz="198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b="1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Golden time</a:t>
            </a: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.</a:t>
            </a:r>
            <a:endParaRPr lang="en-US" sz="198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b="1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Outdoor learning</a:t>
            </a: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.</a:t>
            </a:r>
            <a:endParaRPr lang="en-US" sz="198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9a3c8eb-d377-4cf7-90cd-eb3f75a3a2a4" descr="/home/forge/chalkie-production-workers-2/releases/77287117/backend/storage/app/render-specs/eec89dfb-0a3f-4152-97c4-5e286a884abb/img_9dc02e1948a7786331fab711bf3bded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788670"/>
            <a:ext cx="3829050" cy="4069080"/>
          </a:xfrm>
          <a:prstGeom prst="roundRect">
            <a:avLst>
              <a:gd name="adj" fmla="val 3582"/>
            </a:avLst>
          </a:prstGeom>
        </p:spPr>
      </p:pic>
      <p:sp>
        <p:nvSpPr>
          <p:cNvPr id="3" name="0846684f-280f-4d04-9d08-9a9c9821c4e5"/>
          <p:cNvSpPr/>
          <p:nvPr/>
        </p:nvSpPr>
        <p:spPr>
          <a:xfrm>
            <a:off x="285750" y="171450"/>
            <a:ext cx="8572500" cy="603504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rgbClr val="342A21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How We Help Every Child Progress</a:t>
            </a:r>
            <a:endParaRPr lang="en-US" sz="2880" dirty="0"/>
          </a:p>
        </p:txBody>
      </p:sp>
      <p:sp>
        <p:nvSpPr>
          <p:cNvPr id="4" name="99807cf5-4c51-48e9-a92a-583c97af4c0c"/>
          <p:cNvSpPr/>
          <p:nvPr/>
        </p:nvSpPr>
        <p:spPr>
          <a:xfrm>
            <a:off x="4286250" y="788670"/>
            <a:ext cx="4572000" cy="105156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We are precise about what each child needs next.</a:t>
            </a:r>
            <a:endParaRPr lang="en-US" sz="180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Find the gap — use assessment, questioning, books and daily teaching to identify what is secure and what is not.</a:t>
            </a:r>
            <a:endParaRPr lang="en-US" sz="180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Teach the gap — revisit key knowledge, model carefully and provide small-group support or extra practice.</a:t>
            </a:r>
            <a:endParaRPr lang="en-US" sz="180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Check the impact — look for improved understanding, better work and growing independence.</a:t>
            </a:r>
            <a:endParaRPr lang="en-US" sz="1800" dirty="0"/>
          </a:p>
        </p:txBody>
      </p:sp>
      <p:sp>
        <p:nvSpPr>
          <p:cNvPr id="5" name="a500b9de-f4dc-4f5c-8fc9-bf4b63c52351_card"/>
          <p:cNvSpPr/>
          <p:nvPr/>
        </p:nvSpPr>
        <p:spPr>
          <a:xfrm>
            <a:off x="95098" y="4198924"/>
            <a:ext cx="8851391" cy="944575"/>
          </a:xfrm>
          <a:prstGeom prst="roundRect">
            <a:avLst>
              <a:gd name="adj" fmla="val 6270"/>
            </a:avLst>
          </a:prstGeom>
          <a:solidFill>
            <a:srgbClr val="FAEFDA"/>
          </a:solidFill>
          <a:ln w="11430">
            <a:solidFill>
              <a:srgbClr val="573B06">
                <a:alpha val="20000"/>
              </a:srgbClr>
            </a:solidFill>
            <a:prstDash val="solid"/>
          </a:ln>
        </p:spPr>
      </p:sp>
      <p:sp>
        <p:nvSpPr>
          <p:cNvPr id="6" name="a500b9de-f4dc-4f5c-8fc9-bf4b63c52351_emoji"/>
          <p:cNvSpPr/>
          <p:nvPr/>
        </p:nvSpPr>
        <p:spPr>
          <a:xfrm>
            <a:off x="37491" y="4209438"/>
            <a:ext cx="365760" cy="411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160" dirty="0">
                <a:solidFill>
                  <a:srgbClr val="000000"/>
                </a:solidFill>
              </a:rPr>
              <a:t>🔑</a:t>
            </a:r>
            <a:endParaRPr lang="en-US" sz="2160" dirty="0"/>
          </a:p>
        </p:txBody>
      </p:sp>
      <p:sp>
        <p:nvSpPr>
          <p:cNvPr id="7" name="a500b9de-f4dc-4f5c-8fc9-bf4b63c52351_text"/>
          <p:cNvSpPr/>
          <p:nvPr/>
        </p:nvSpPr>
        <p:spPr>
          <a:xfrm>
            <a:off x="374047" y="4198924"/>
            <a:ext cx="8418766" cy="11178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44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b="1" dirty="0">
                <a:solidFill>
                  <a:srgbClr val="573B06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Key point</a:t>
            </a:r>
            <a:endParaRPr lang="en-US" sz="1620" dirty="0"/>
          </a:p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dirty="0">
                <a:solidFill>
                  <a:srgbClr val="573B06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The aim is not to make every child do the same thing. It is to help every child move forward.</a:t>
            </a:r>
            <a:endParaRPr lang="en-US" sz="162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838ef793-e86c-42f8-89dd-8aed5062d27f" descr="/home/forge/chalkie-production-workers-2/releases/77287117/backend/storage/app/render-specs/eec89dfb-0a3f-4152-97c4-5e286a884abb/img_d751f6a63c89a678689bd618bd09a43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199" y="902970"/>
            <a:ext cx="3924605" cy="4069080"/>
          </a:xfrm>
          <a:prstGeom prst="roundRect">
            <a:avLst>
              <a:gd name="adj" fmla="val 3582"/>
            </a:avLst>
          </a:prstGeom>
        </p:spPr>
      </p:pic>
      <p:sp>
        <p:nvSpPr>
          <p:cNvPr id="3" name="c0cc7721-61d0-4bee-bfea-47811005a78e"/>
          <p:cNvSpPr/>
          <p:nvPr/>
        </p:nvSpPr>
        <p:spPr>
          <a:xfrm>
            <a:off x="285750" y="171450"/>
            <a:ext cx="8572500" cy="603504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rgbClr val="342A21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Year 6 Preparation: SATs and Beyond</a:t>
            </a:r>
            <a:endParaRPr lang="en-US" sz="2880" dirty="0"/>
          </a:p>
        </p:txBody>
      </p:sp>
      <p:sp>
        <p:nvSpPr>
          <p:cNvPr id="4" name="aa53247c-44fb-4170-9113-e829e8ba939d"/>
          <p:cNvSpPr/>
          <p:nvPr/>
        </p:nvSpPr>
        <p:spPr>
          <a:xfrm>
            <a:off x="285750" y="788670"/>
            <a:ext cx="4572000" cy="105156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SATs matter, but they are one part of a much bigger picture.</a:t>
            </a:r>
            <a:endParaRPr lang="en-US" sz="180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Quality-first teaching every day</a:t>
            </a:r>
            <a:endParaRPr lang="en-US" sz="180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Regular assessment and practice</a:t>
            </a:r>
            <a:endParaRPr lang="en-US" sz="180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Targeted support where gaps remain</a:t>
            </a:r>
            <a:endParaRPr lang="en-US" sz="180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Building confidence with unfamiliar questions</a:t>
            </a:r>
            <a:endParaRPr lang="en-US" sz="1800" dirty="0"/>
          </a:p>
        </p:txBody>
      </p:sp>
      <p:sp>
        <p:nvSpPr>
          <p:cNvPr id="5" name="34ba4101-6c9a-4b5c-89b7-014deaf36627_card"/>
          <p:cNvSpPr/>
          <p:nvPr/>
        </p:nvSpPr>
        <p:spPr>
          <a:xfrm>
            <a:off x="285750" y="3246120"/>
            <a:ext cx="4572000" cy="1732788"/>
          </a:xfrm>
          <a:prstGeom prst="roundRect">
            <a:avLst>
              <a:gd name="adj" fmla="val 5277"/>
            </a:avLst>
          </a:prstGeom>
          <a:solidFill>
            <a:srgbClr val="FAEFDA"/>
          </a:solidFill>
          <a:ln w="11430">
            <a:solidFill>
              <a:srgbClr val="573B06">
                <a:alpha val="20000"/>
              </a:srgbClr>
            </a:solidFill>
            <a:prstDash val="solid"/>
          </a:ln>
        </p:spPr>
      </p:sp>
      <p:sp>
        <p:nvSpPr>
          <p:cNvPr id="6" name="34ba4101-6c9a-4b5c-89b7-014deaf36627_emoji"/>
          <p:cNvSpPr/>
          <p:nvPr/>
        </p:nvSpPr>
        <p:spPr>
          <a:xfrm>
            <a:off x="400050" y="3394710"/>
            <a:ext cx="365760" cy="411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160" dirty="0">
                <a:solidFill>
                  <a:srgbClr val="000000"/>
                </a:solidFill>
              </a:rPr>
              <a:t>🔑</a:t>
            </a:r>
            <a:endParaRPr lang="en-US" sz="2160" dirty="0"/>
          </a:p>
        </p:txBody>
      </p:sp>
      <p:sp>
        <p:nvSpPr>
          <p:cNvPr id="7" name="34ba4101-6c9a-4b5c-89b7-014deaf36627_text"/>
          <p:cNvSpPr/>
          <p:nvPr/>
        </p:nvSpPr>
        <p:spPr>
          <a:xfrm>
            <a:off x="765810" y="3360420"/>
            <a:ext cx="3977640" cy="1504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44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b="1" dirty="0">
                <a:solidFill>
                  <a:srgbClr val="573B06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Beyond the tests</a:t>
            </a:r>
            <a:endParaRPr lang="en-US" sz="1620" dirty="0"/>
          </a:p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dirty="0">
                <a:solidFill>
                  <a:srgbClr val="573B06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We also build organisation, responsibility, independence, resilience and positive relationships for a smooth transition to secondary school.</a:t>
            </a:r>
            <a:endParaRPr lang="en-US" sz="162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1790c31-a6a6-4f4d-8000-905344ef121b" descr="/home/forge/chalkie-production-workers-2/releases/77287117/backend/storage/app/render-specs/eec89dfb-0a3f-4152-97c4-5e286a884abb/img_c49c5100ac6dcf307261642033edad3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1181862"/>
            <a:ext cx="2708910" cy="1714500"/>
          </a:xfrm>
          <a:prstGeom prst="roundRect">
            <a:avLst>
              <a:gd name="adj" fmla="val 8000"/>
            </a:avLst>
          </a:prstGeom>
        </p:spPr>
      </p:pic>
      <p:pic>
        <p:nvPicPr>
          <p:cNvPr id="3" name="5701891b-92e4-4370-9396-fcbfb75bb008" descr="/home/forge/chalkie-production-workers-2/releases/77287117/backend/storage/app/render-specs/eec89dfb-0a3f-4152-97c4-5e286a884abb/img_840c4da0c0cdf141f9255ea6414778fc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23260" y="902970"/>
            <a:ext cx="2708910" cy="1714500"/>
          </a:xfrm>
          <a:prstGeom prst="roundRect">
            <a:avLst>
              <a:gd name="adj" fmla="val 8000"/>
            </a:avLst>
          </a:prstGeom>
        </p:spPr>
      </p:pic>
      <p:pic>
        <p:nvPicPr>
          <p:cNvPr id="4" name="e4d09446-f7a7-4b22-8d4f-f9f2e4533f61" descr="/home/forge/chalkie-production-workers-2/releases/77287117/backend/storage/app/render-specs/eec89dfb-0a3f-4152-97c4-5e286a884abb/img_c15897715e373cf89219213b7641b4e5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9340" y="1181862"/>
            <a:ext cx="2708910" cy="1714500"/>
          </a:xfrm>
          <a:prstGeom prst="roundRect">
            <a:avLst>
              <a:gd name="adj" fmla="val 8000"/>
            </a:avLst>
          </a:prstGeom>
        </p:spPr>
      </p:pic>
      <p:sp>
        <p:nvSpPr>
          <p:cNvPr id="5" name="0f8a00d9-16e7-42cc-8acc-3b08b4e0bcbd"/>
          <p:cNvSpPr/>
          <p:nvPr/>
        </p:nvSpPr>
        <p:spPr>
          <a:xfrm>
            <a:off x="285750" y="171450"/>
            <a:ext cx="8572500" cy="603504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rgbClr val="342A21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Trips, Clubs, and Celebrations</a:t>
            </a:r>
            <a:endParaRPr lang="en-US" sz="2880" dirty="0"/>
          </a:p>
        </p:txBody>
      </p:sp>
      <p:sp>
        <p:nvSpPr>
          <p:cNvPr id="6" name="093062db-d0dc-4575-86bb-56d5541f9db7"/>
          <p:cNvSpPr/>
          <p:nvPr/>
        </p:nvSpPr>
        <p:spPr>
          <a:xfrm>
            <a:off x="297180" y="3075127"/>
            <a:ext cx="2708910" cy="137160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b="1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Termly Class Trips</a:t>
            </a: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- One class trip each term, plus a residential trip in June.</a:t>
            </a:r>
            <a:endParaRPr lang="en-US" sz="1800" dirty="0"/>
          </a:p>
        </p:txBody>
      </p:sp>
      <p:sp>
        <p:nvSpPr>
          <p:cNvPr id="7" name="9a4c8058-c55e-4f60-8fd0-c2a82a199810"/>
          <p:cNvSpPr/>
          <p:nvPr/>
        </p:nvSpPr>
        <p:spPr>
          <a:xfrm>
            <a:off x="3223260" y="2731770"/>
            <a:ext cx="2708910" cy="169164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b="1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After-School Clubs</a:t>
            </a: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- Opportunities to join sports teams, represent the school, and learn new skills.</a:t>
            </a:r>
            <a:endParaRPr lang="en-US" sz="1800" dirty="0"/>
          </a:p>
        </p:txBody>
      </p:sp>
      <p:sp>
        <p:nvSpPr>
          <p:cNvPr id="8" name="9ffb1d34-5445-4c68-89ac-3b793a9face8"/>
          <p:cNvSpPr/>
          <p:nvPr/>
        </p:nvSpPr>
        <p:spPr>
          <a:xfrm>
            <a:off x="6149340" y="2915107"/>
            <a:ext cx="2708910" cy="169164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b="1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Year 6 Milestones</a:t>
            </a: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- End-of-year performances, leavers assemblies, shirt signings, and fundraising events.</a:t>
            </a:r>
            <a:endParaRPr lang="en-US" sz="18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FFD39D5-28E6-43A6-805A-575C1B0994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55862" y="4667234"/>
            <a:ext cx="1035103" cy="30481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3e5fae2d-54d7-4515-9271-40d68bb26d2b" descr="/home/forge/chalkie-production-workers-2/releases/77287117/backend/storage/app/render-specs/eec89dfb-0a3f-4152-97c4-5e286a884abb/img_467e318a08238a616abca326ceaa1e6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788670"/>
            <a:ext cx="3829050" cy="3284183"/>
          </a:xfrm>
          <a:prstGeom prst="roundRect">
            <a:avLst>
              <a:gd name="adj" fmla="val 3582"/>
            </a:avLst>
          </a:prstGeom>
        </p:spPr>
      </p:pic>
      <p:sp>
        <p:nvSpPr>
          <p:cNvPr id="3" name="13f648ad-66de-4f6b-8ab3-bd904a27fc76"/>
          <p:cNvSpPr/>
          <p:nvPr/>
        </p:nvSpPr>
        <p:spPr>
          <a:xfrm>
            <a:off x="131674" y="171450"/>
            <a:ext cx="8951976" cy="603504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rgbClr val="342A21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Working Together: Home, School and Routines</a:t>
            </a:r>
            <a:endParaRPr lang="en-US" sz="2880" dirty="0"/>
          </a:p>
        </p:txBody>
      </p:sp>
      <p:sp>
        <p:nvSpPr>
          <p:cNvPr id="4" name="a72bb456-8d99-4318-a36c-a8cc41021578"/>
          <p:cNvSpPr/>
          <p:nvPr/>
        </p:nvSpPr>
        <p:spPr>
          <a:xfrm>
            <a:off x="4286250" y="788670"/>
            <a:ext cx="4572000" cy="105156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Small, consistent habits make a big difference.</a:t>
            </a:r>
            <a:endParaRPr lang="en-US" sz="180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At home: read regularly, talk about books, practise key facts and encourage children to explain their thinking.</a:t>
            </a:r>
            <a:endParaRPr lang="en-US" sz="180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At school: attend regularly, arrive ready to learn and take pride in effort, presentation and improvement.</a:t>
            </a:r>
            <a:endParaRPr lang="en-US" sz="1800" dirty="0"/>
          </a:p>
          <a:p>
            <a:pPr marL="228600" indent="-68580" algn="l">
              <a:lnSpc>
                <a:spcPts val="2160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8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Together: share concerns early, celebrate progress and treat mistakes as part of learning.</a:t>
            </a:r>
            <a:endParaRPr lang="en-US" sz="1800" dirty="0"/>
          </a:p>
        </p:txBody>
      </p:sp>
      <p:sp>
        <p:nvSpPr>
          <p:cNvPr id="5" name="1566c306-7aa9-48fb-a2d2-4e5f3a1d31f6_card"/>
          <p:cNvSpPr/>
          <p:nvPr/>
        </p:nvSpPr>
        <p:spPr>
          <a:xfrm>
            <a:off x="235800" y="4101655"/>
            <a:ext cx="7291426" cy="934061"/>
          </a:xfrm>
          <a:prstGeom prst="roundRect">
            <a:avLst>
              <a:gd name="adj" fmla="val 5277"/>
            </a:avLst>
          </a:prstGeom>
          <a:solidFill>
            <a:srgbClr val="FCEBEB"/>
          </a:solidFill>
          <a:ln w="11430">
            <a:solidFill>
              <a:srgbClr val="460606">
                <a:alpha val="20000"/>
              </a:srgbClr>
            </a:solidFill>
            <a:prstDash val="solid"/>
          </a:ln>
        </p:spPr>
      </p:sp>
      <p:sp>
        <p:nvSpPr>
          <p:cNvPr id="6" name="1566c306-7aa9-48fb-a2d2-4e5f3a1d31f6_emoji"/>
          <p:cNvSpPr/>
          <p:nvPr/>
        </p:nvSpPr>
        <p:spPr>
          <a:xfrm>
            <a:off x="210455" y="4072853"/>
            <a:ext cx="365760" cy="4208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160" dirty="0">
                <a:solidFill>
                  <a:srgbClr val="000000"/>
                </a:solidFill>
              </a:rPr>
              <a:t>⚠️</a:t>
            </a:r>
            <a:endParaRPr lang="en-US" sz="2160" dirty="0"/>
          </a:p>
        </p:txBody>
      </p:sp>
      <p:sp>
        <p:nvSpPr>
          <p:cNvPr id="7" name="1566c306-7aa9-48fb-a2d2-4e5f3a1d31f6_text"/>
          <p:cNvSpPr/>
          <p:nvPr/>
        </p:nvSpPr>
        <p:spPr>
          <a:xfrm>
            <a:off x="550869" y="4105314"/>
            <a:ext cx="6718554" cy="9304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44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b="1" dirty="0">
                <a:solidFill>
                  <a:srgbClr val="460606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Please remember</a:t>
            </a:r>
            <a:endParaRPr lang="en-US" sz="1620" dirty="0"/>
          </a:p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dirty="0">
                <a:solidFill>
                  <a:srgbClr val="460606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Reading at least five times each week, homework and spellings as shared, PE kit ready, and good attendance and punctuality.</a:t>
            </a:r>
            <a:endParaRPr lang="en-US" sz="162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63AD628-15CB-43E8-897E-6DED528B6B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8547" y="4705342"/>
            <a:ext cx="1035103" cy="30481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e333a74-f717-4c14-9b3a-a52bd60c5e3c" descr="/home/forge/chalkie-production-workers-2/releases/77287117/backend/storage/app/render-specs/eec89dfb-0a3f-4152-97c4-5e286a884abb/img_7bfa6e4108fe63b62d181d0ef1cd61cc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0" y="788670"/>
            <a:ext cx="3936608" cy="4183380"/>
          </a:xfrm>
          <a:prstGeom prst="roundRect">
            <a:avLst>
              <a:gd name="adj" fmla="val 3582"/>
            </a:avLst>
          </a:prstGeom>
        </p:spPr>
      </p:pic>
      <p:sp>
        <p:nvSpPr>
          <p:cNvPr id="3" name="2ff491e2-e9ac-4943-9331-887f992e3fb1"/>
          <p:cNvSpPr/>
          <p:nvPr/>
        </p:nvSpPr>
        <p:spPr>
          <a:xfrm>
            <a:off x="285750" y="1634489"/>
            <a:ext cx="4572000" cy="1702155"/>
          </a:xfrm>
          <a:prstGeom prst="roundRect">
            <a:avLst/>
          </a:prstGeom>
          <a:solidFill>
            <a:srgbClr val="FFFFFF">
              <a:alpha val="40000"/>
            </a:srgbClr>
          </a:solidFill>
          <a:ln w="11430">
            <a:solidFill>
              <a:srgbClr val="634D65"/>
            </a:solidFill>
            <a:prstDash val="solid"/>
          </a:ln>
        </p:spPr>
      </p:sp>
      <p:sp>
        <p:nvSpPr>
          <p:cNvPr id="4" name="c97d539f-99a9-4dd9-be1f-86b75b0b6fd9"/>
          <p:cNvSpPr/>
          <p:nvPr/>
        </p:nvSpPr>
        <p:spPr>
          <a:xfrm>
            <a:off x="285750" y="3450943"/>
            <a:ext cx="4572000" cy="1521107"/>
          </a:xfrm>
          <a:prstGeom prst="roundRect">
            <a:avLst/>
          </a:prstGeom>
          <a:solidFill>
            <a:srgbClr val="FFFFFF">
              <a:alpha val="40000"/>
            </a:srgbClr>
          </a:solidFill>
          <a:ln w="11430">
            <a:solidFill>
              <a:srgbClr val="634D65"/>
            </a:solidFill>
            <a:prstDash val="solid"/>
          </a:ln>
        </p:spPr>
      </p:sp>
      <p:sp>
        <p:nvSpPr>
          <p:cNvPr id="5" name="cbad4f83-cf18-4641-bd84-1f5bcaf8c252"/>
          <p:cNvSpPr/>
          <p:nvPr/>
        </p:nvSpPr>
        <p:spPr>
          <a:xfrm>
            <a:off x="285750" y="171450"/>
            <a:ext cx="8572500" cy="603504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rgbClr val="342A21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Contact</a:t>
            </a:r>
            <a:endParaRPr lang="en-US" sz="2880" dirty="0"/>
          </a:p>
        </p:txBody>
      </p:sp>
      <p:sp>
        <p:nvSpPr>
          <p:cNvPr id="6" name="46cc09d3-3f98-4e77-ac8c-4baafd4fff42"/>
          <p:cNvSpPr/>
          <p:nvPr/>
        </p:nvSpPr>
        <p:spPr>
          <a:xfrm>
            <a:off x="285750" y="788670"/>
            <a:ext cx="4572000" cy="73152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dirty="0">
                <a:solidFill>
                  <a:srgbClr val="2F4629"/>
                </a:solidFill>
                <a:latin typeface="Comic Neue" pitchFamily="34" charset="0"/>
              </a:rPr>
              <a:t>Please contact me if you have any questions of concerns.</a:t>
            </a:r>
            <a:endParaRPr lang="en-US" sz="1800" dirty="0"/>
          </a:p>
        </p:txBody>
      </p:sp>
      <p:sp>
        <p:nvSpPr>
          <p:cNvPr id="7" name="62bf6a71-3cb3-4aec-a112-0e5b83dfcd84"/>
          <p:cNvSpPr/>
          <p:nvPr/>
        </p:nvSpPr>
        <p:spPr>
          <a:xfrm>
            <a:off x="400050" y="1748790"/>
            <a:ext cx="4343400" cy="105156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400" b="1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Email</a:t>
            </a:r>
            <a:r>
              <a:rPr lang="en-US" sz="14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: </a:t>
            </a:r>
          </a:p>
          <a:p>
            <a:pPr marL="0" indent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4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My direct email address is the most convenient and quickest way to contact me (</a:t>
            </a:r>
            <a:r>
              <a:rPr lang="en-US" sz="14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  <a:hlinkClick r:id="rId5"/>
              </a:rPr>
              <a:t>vicki.bell@wzps.co.uk</a:t>
            </a:r>
            <a:r>
              <a:rPr lang="en-US" sz="14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). </a:t>
            </a:r>
          </a:p>
          <a:p>
            <a:pPr marL="0" indent="0" algn="l"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4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Alternatively, please contact the school office (</a:t>
            </a:r>
            <a:r>
              <a:rPr lang="en-US" sz="14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  <a:hlinkClick r:id="rId6"/>
              </a:rPr>
              <a:t>office@wzps.co.uk</a:t>
            </a:r>
            <a:r>
              <a:rPr lang="en-US" sz="14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), catch me on the door, or arrange a meeting for after school/Wednesdays. </a:t>
            </a:r>
            <a:endParaRPr lang="en-US" sz="1400" dirty="0"/>
          </a:p>
        </p:txBody>
      </p:sp>
      <p:sp>
        <p:nvSpPr>
          <p:cNvPr id="8" name="a4dfc7a9-031b-41ce-b543-1bcd647d2e89"/>
          <p:cNvSpPr/>
          <p:nvPr/>
        </p:nvSpPr>
        <p:spPr>
          <a:xfrm>
            <a:off x="400050" y="3457800"/>
            <a:ext cx="4343400" cy="1604317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400" dirty="0">
                <a:latin typeface="Comic Neue" panose="020B0604020202020204" charset="0"/>
              </a:rPr>
              <a:t>Communication between home and school is a priority. I will email you with any plans/changes to the timetable/specific events. If I forget anything, please give me a prompt and I’ll send out the information to everyone!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59f61b5b-e169-48ab-bebc-b526fbe09e7a" descr="/home/forge/chalkie-production-workers-2/releases/77287117/backend/storage/app/render-specs/eec89dfb-0a3f-4152-97c4-5e286a884abb/img_62a10eeda2c72e0ae604a0397e87f83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788670"/>
            <a:ext cx="3829050" cy="4069080"/>
          </a:xfrm>
          <a:prstGeom prst="roundRect">
            <a:avLst>
              <a:gd name="adj" fmla="val 3582"/>
            </a:avLst>
          </a:prstGeom>
        </p:spPr>
      </p:pic>
      <p:sp>
        <p:nvSpPr>
          <p:cNvPr id="3" name="b73b2734-d47a-4903-be22-7464d78ce14a"/>
          <p:cNvSpPr/>
          <p:nvPr/>
        </p:nvSpPr>
        <p:spPr>
          <a:xfrm>
            <a:off x="285750" y="206654"/>
            <a:ext cx="8572500" cy="603504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rgbClr val="342A21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The Big Message</a:t>
            </a:r>
            <a:endParaRPr lang="en-US" sz="2880" dirty="0"/>
          </a:p>
        </p:txBody>
      </p:sp>
      <p:sp>
        <p:nvSpPr>
          <p:cNvPr id="4" name="0267f653-c15c-4dda-bea4-71d92bc33520"/>
          <p:cNvSpPr/>
          <p:nvPr/>
        </p:nvSpPr>
        <p:spPr>
          <a:xfrm>
            <a:off x="4766310" y="1404268"/>
            <a:ext cx="4572000" cy="875443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24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We know our children. </a:t>
            </a:r>
          </a:p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2400" dirty="0">
                <a:solidFill>
                  <a:srgbClr val="2F462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We know their next steps.</a:t>
            </a:r>
            <a:endParaRPr lang="en-US" sz="2400" dirty="0"/>
          </a:p>
        </p:txBody>
      </p:sp>
      <p:sp>
        <p:nvSpPr>
          <p:cNvPr id="5" name="fd6064b1-7a07-4f27-b97f-3acb3be80422_card"/>
          <p:cNvSpPr/>
          <p:nvPr/>
        </p:nvSpPr>
        <p:spPr>
          <a:xfrm>
            <a:off x="4377691" y="2641473"/>
            <a:ext cx="4572000" cy="1458468"/>
          </a:xfrm>
          <a:prstGeom prst="roundRect">
            <a:avLst>
              <a:gd name="adj" fmla="val 6270"/>
            </a:avLst>
          </a:prstGeom>
          <a:solidFill>
            <a:srgbClr val="FAEFDA"/>
          </a:solidFill>
          <a:ln w="11430">
            <a:solidFill>
              <a:srgbClr val="573B06">
                <a:alpha val="20000"/>
              </a:srgbClr>
            </a:solidFill>
            <a:prstDash val="solid"/>
          </a:ln>
        </p:spPr>
      </p:sp>
      <p:sp>
        <p:nvSpPr>
          <p:cNvPr id="6" name="fd6064b1-7a07-4f27-b97f-3acb3be80422_emoji"/>
          <p:cNvSpPr/>
          <p:nvPr/>
        </p:nvSpPr>
        <p:spPr>
          <a:xfrm>
            <a:off x="4400550" y="2814685"/>
            <a:ext cx="365760" cy="411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160" dirty="0">
                <a:solidFill>
                  <a:srgbClr val="000000"/>
                </a:solidFill>
              </a:rPr>
              <a:t>🔑</a:t>
            </a:r>
            <a:endParaRPr lang="en-US" sz="2160" dirty="0"/>
          </a:p>
        </p:txBody>
      </p:sp>
      <p:sp>
        <p:nvSpPr>
          <p:cNvPr id="7" name="fd6064b1-7a07-4f27-b97f-3acb3be80422_text"/>
          <p:cNvSpPr/>
          <p:nvPr/>
        </p:nvSpPr>
        <p:spPr>
          <a:xfrm>
            <a:off x="4766310" y="2835978"/>
            <a:ext cx="3977640" cy="12298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44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b="1" dirty="0">
                <a:solidFill>
                  <a:srgbClr val="573B06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Key point</a:t>
            </a:r>
            <a:endParaRPr lang="en-US" sz="1620" dirty="0"/>
          </a:p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dirty="0">
                <a:solidFill>
                  <a:srgbClr val="573B06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Our job is to teach precisely, support thoughtfully and make progress visible. Thank you for working with us.</a:t>
            </a:r>
            <a:endParaRPr lang="en-US" sz="162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CE08C4D-DF5A-482A-A965-3EA84FF094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5862" y="4705342"/>
            <a:ext cx="1035103" cy="30481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626</Words>
  <Application>Microsoft Office PowerPoint</Application>
  <PresentationFormat>On-screen Show (16:9)</PresentationFormat>
  <Paragraphs>75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Comic Neue</vt:lpstr>
      <vt:lpstr>Arial</vt:lpstr>
      <vt:lpstr>Livvic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5/6 Hobby Class</dc:title>
  <dc:subject>PptxGenJS Presentation</dc:subject>
  <dc:creator>PptxGenJS</dc:creator>
  <cp:lastModifiedBy>Vicki Bell</cp:lastModifiedBy>
  <cp:revision>6</cp:revision>
  <dcterms:created xsi:type="dcterms:W3CDTF">2026-09-09T12:12:51Z</dcterms:created>
  <dcterms:modified xsi:type="dcterms:W3CDTF">2026-09-09T14:16:17Z</dcterms:modified>
</cp:coreProperties>
</file>